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2" name="CustomShape 13"/>
            <p:cNvSpPr/>
            <p:nvPr/>
          </p:nvSpPr>
          <p:spPr>
            <a:xfrm>
              <a:off x="0" y="-7920"/>
              <a:ext cx="863280" cy="5697720"/>
            </a:xfrm>
            <a:custGeom>
              <a:avLst/>
              <a:gdLst/>
              <a:ah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Line 15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r>
              <a:rPr b="0" lang="de-DE" sz="5400" spc="-1" strike="noStrike">
                <a:solidFill>
                  <a:srgbClr val="5fcbef"/>
                </a:solidFill>
                <a:latin typeface="Trebuchet MS"/>
              </a:rPr>
              <a:t>Titelmasterformat durch Klicken bearbeiten</a:t>
            </a:r>
            <a:endParaRPr b="0" lang="de-DE" sz="5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" name="PlaceHolder 2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9A17CA7-D0F6-4194-8D07-883279E19D32}" type="datetime">
              <a:rPr b="0" lang="de-DE" sz="900" spc="-1" strike="noStrike">
                <a:solidFill>
                  <a:srgbClr val="8b8b8b"/>
                </a:solidFill>
                <a:latin typeface="Trebuchet MS"/>
              </a:rPr>
              <a:t>11.10.20</a:t>
            </a:fld>
            <a:endParaRPr b="0" lang="de-DE" sz="900" spc="-1" strike="noStrike">
              <a:latin typeface="Times New Roman"/>
            </a:endParaRPr>
          </a:p>
        </p:txBody>
      </p:sp>
      <p:sp>
        <p:nvSpPr>
          <p:cNvPr id="24" name="PlaceHolder 2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de-DE" sz="2400" spc="-1" strike="noStrike">
              <a:latin typeface="Times New Roman"/>
            </a:endParaRPr>
          </a:p>
        </p:txBody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73D86C1-E3E5-4D40-8B79-25CEB6B1EE84}" type="slidenum">
              <a:rPr b="0" lang="de-DE" sz="900" spc="-1" strike="noStrike">
                <a:solidFill>
                  <a:srgbClr val="5fcbef"/>
                </a:solidFill>
                <a:latin typeface="Trebuchet MS"/>
              </a:rPr>
              <a:t>&lt;Foliennummer&gt;</a:t>
            </a:fld>
            <a:endParaRPr b="0" lang="de-DE" sz="900" spc="-1" strike="noStrike">
              <a:latin typeface="Times New Roman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</a:rPr>
              <a:t>Format des Gliederungstextes durch Klicken bearbeiten</a:t>
            </a: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400" spc="-1" strike="noStrike">
                <a:solidFill>
                  <a:srgbClr val="404040"/>
                </a:solidFill>
                <a:latin typeface="Trebuchet MS"/>
              </a:rPr>
              <a:t>Zweite Gliederungsebene</a:t>
            </a:r>
            <a:endParaRPr b="0" lang="de-DE" sz="1400" spc="-1" strike="noStrike">
              <a:solidFill>
                <a:srgbClr val="404040"/>
              </a:solidFill>
              <a:latin typeface="Trebuchet M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200" spc="-1" strike="noStrike">
                <a:solidFill>
                  <a:srgbClr val="404040"/>
                </a:solidFill>
                <a:latin typeface="Trebuchet MS"/>
              </a:rPr>
              <a:t>Dritte Gliederungsebene</a:t>
            </a:r>
            <a:endParaRPr b="0" lang="de-DE" sz="1200" spc="-1" strike="noStrike">
              <a:solidFill>
                <a:srgbClr val="404040"/>
              </a:solidFill>
              <a:latin typeface="Trebuchet M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200" spc="-1" strike="noStrike">
                <a:solidFill>
                  <a:srgbClr val="404040"/>
                </a:solidFill>
                <a:latin typeface="Trebuchet MS"/>
              </a:rPr>
              <a:t>Vierte Gliederungsebene</a:t>
            </a:r>
            <a:endParaRPr b="0" lang="de-DE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404040"/>
                </a:solidFill>
                <a:latin typeface="Trebuchet MS"/>
              </a:rPr>
              <a:t>Fünfte Gliederungsebene</a:t>
            </a:r>
            <a:endParaRPr b="0" lang="de-DE" sz="2000" spc="-1" strike="noStrike">
              <a:solidFill>
                <a:srgbClr val="404040"/>
              </a:solidFill>
              <a:latin typeface="Trebuchet M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404040"/>
                </a:solidFill>
                <a:latin typeface="Trebuchet MS"/>
              </a:rPr>
              <a:t>Sechste Gliederungsebene</a:t>
            </a:r>
            <a:endParaRPr b="0" lang="de-DE" sz="2000" spc="-1" strike="noStrike">
              <a:solidFill>
                <a:srgbClr val="404040"/>
              </a:solidFill>
              <a:latin typeface="Trebuchet M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404040"/>
                </a:solidFill>
                <a:latin typeface="Trebuchet MS"/>
              </a:rPr>
              <a:t>Siebte Gliederungsebene</a:t>
            </a:r>
            <a:endParaRPr b="0" lang="de-DE" sz="20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64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5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6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1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2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3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4" name="PlaceHolder 12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</a:rPr>
              <a:t>Titelmasterformat durch Klicken bearbeiten</a:t>
            </a:r>
            <a:endParaRPr b="0" lang="de-DE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5" name="PlaceHolder 13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</a:rPr>
              <a:t>Formatvorlagen des Textmasters bearbeiten</a:t>
            </a: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</a:rPr>
              <a:t>Zweite Ebene</a:t>
            </a:r>
            <a:endParaRPr b="0" lang="de-DE" sz="16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404040"/>
                </a:solidFill>
                <a:latin typeface="Trebuchet MS"/>
              </a:rPr>
              <a:t>Dritte Ebene</a:t>
            </a:r>
            <a:endParaRPr b="0" lang="de-DE" sz="1400" spc="-1" strike="noStrike">
              <a:solidFill>
                <a:srgbClr val="404040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200" spc="-1" strike="noStrike">
                <a:solidFill>
                  <a:srgbClr val="404040"/>
                </a:solidFill>
                <a:latin typeface="Trebuchet MS"/>
              </a:rPr>
              <a:t>Vierte Ebene</a:t>
            </a:r>
            <a:endParaRPr b="0" lang="de-DE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200" spc="-1" strike="noStrike">
                <a:solidFill>
                  <a:srgbClr val="404040"/>
                </a:solidFill>
                <a:latin typeface="Trebuchet MS"/>
              </a:rPr>
              <a:t>Fünfte Ebene</a:t>
            </a:r>
            <a:endParaRPr b="0" lang="de-DE" sz="1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6" name="PlaceHolder 1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8FC8676-3B94-4C5C-9BBA-5996F3DB6D6B}" type="datetime">
              <a:rPr b="0" lang="de-DE" sz="900" spc="-1" strike="noStrike">
                <a:solidFill>
                  <a:srgbClr val="8b8b8b"/>
                </a:solidFill>
                <a:latin typeface="Trebuchet MS"/>
              </a:rPr>
              <a:t>11.10.20</a:t>
            </a:fld>
            <a:endParaRPr b="0" lang="de-DE" sz="900" spc="-1" strike="noStrike">
              <a:latin typeface="Times New Roman"/>
            </a:endParaRPr>
          </a:p>
        </p:txBody>
      </p:sp>
      <p:sp>
        <p:nvSpPr>
          <p:cNvPr id="77" name="PlaceHolder 1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de-DE" sz="2400" spc="-1" strike="noStrike">
              <a:latin typeface="Times New Roman"/>
            </a:endParaRPr>
          </a:p>
        </p:txBody>
      </p:sp>
      <p:sp>
        <p:nvSpPr>
          <p:cNvPr id="78" name="PlaceHolder 1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010AE47-C5E1-4F5C-B6A4-8B98E8EF3977}" type="slidenum">
              <a:rPr b="0" lang="de-DE" sz="900" spc="-1" strike="noStrike">
                <a:solidFill>
                  <a:srgbClr val="5fcbef"/>
                </a:solidFill>
                <a:latin typeface="Trebuchet MS"/>
              </a:rPr>
              <a:t>&lt;Foliennummer&gt;</a:t>
            </a:fld>
            <a:endParaRPr b="0" lang="de-DE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506960" y="2404440"/>
            <a:ext cx="7766640" cy="16459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r>
              <a:rPr b="0" lang="de-DE" sz="5400" spc="-1" strike="noStrike">
                <a:solidFill>
                  <a:srgbClr val="5fcbef"/>
                </a:solidFill>
                <a:latin typeface="Trebuchet MS"/>
              </a:rPr>
              <a:t>Institutionalismus</a:t>
            </a:r>
            <a:endParaRPr b="0" lang="de-DE" sz="5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1506960" y="4050720"/>
            <a:ext cx="7766640" cy="1096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de-DE" sz="1800" spc="-1" strike="noStrike">
                <a:solidFill>
                  <a:srgbClr val="808080"/>
                </a:solidFill>
                <a:latin typeface="Trebuchet MS"/>
              </a:rPr>
              <a:t>Eine Annäherung</a:t>
            </a:r>
            <a:endParaRPr b="0" lang="de-DE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</a:rPr>
              <a:t>Definition</a:t>
            </a:r>
            <a:endParaRPr b="0" lang="de-DE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</a:rPr>
              <a:t>Krisen durch internationale Kooperation bewältigen</a:t>
            </a: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</a:rPr>
              <a:t>„</a:t>
            </a:r>
            <a:r>
              <a:rPr b="0" lang="de-DE" sz="1800" spc="-1" strike="noStrike">
                <a:solidFill>
                  <a:srgbClr val="404040"/>
                </a:solidFill>
                <a:latin typeface="Trebuchet MS"/>
              </a:rPr>
              <a:t>Eine Zusammenarbeit zum gemeinsamen, absoluten Vorteil“</a:t>
            </a: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</a:rPr>
              <a:t>Internationale Institutionen: dauerhaft verbundene Regel- und Normsysteme, Verhaltensanweisungen</a:t>
            </a: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</a:rPr>
              <a:t>„</a:t>
            </a:r>
            <a:r>
              <a:rPr b="0" lang="de-DE" sz="1800" spc="-1" strike="noStrike">
                <a:solidFill>
                  <a:srgbClr val="404040"/>
                </a:solidFill>
                <a:latin typeface="Trebuchet MS"/>
              </a:rPr>
              <a:t>Friedensansatz“: beide Akteure haben eine gemeinsame Grundannahme</a:t>
            </a: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</a:rPr>
              <a:t>Krieg/ Gewalt wird als politisches Mittel abgelehnt  </a:t>
            </a: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</a:rPr>
              <a:t>Menschenbild </a:t>
            </a:r>
            <a:endParaRPr b="0" lang="de-DE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</a:rPr>
              <a:t>Mensch als „rationaler Egoist“</a:t>
            </a: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</a:rPr>
              <a:t>Kooperationsinteresse </a:t>
            </a: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</a:rPr>
              <a:t>Kooperationsdilemma: individuelles Interesse kollidieret mit kollektivem Interesse</a:t>
            </a: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</a:rPr>
              <a:t>Regimetheorie</a:t>
            </a:r>
            <a:endParaRPr b="0" lang="de-DE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</a:rPr>
              <a:t>Kooperationsdilemma: individuelles Interesse kollidieret mit kollektivem Interesse</a:t>
            </a: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</a:rPr>
              <a:t>Internationales Regime dient als Katalysator </a:t>
            </a: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</a:rPr>
              <a:t>Geringe Transaktionskosten, Verbesserung der Kommunikation</a:t>
            </a: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</a:rPr>
              <a:t>Utilitaristisch </a:t>
            </a: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</a:rPr>
              <a:t>Theorien</a:t>
            </a:r>
            <a:endParaRPr b="0" lang="de-DE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</a:rPr>
              <a:t>Konfliktgegenstandstheorie: Wahrscheinlichkeit der Institutionsbildung hängt von Konfliktgegenstand ab (Werte, Handel) </a:t>
            </a: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</a:rPr>
              <a:t>Interessenkonstellationstheorie: Wahrscheinlichkeit der institutionellen Konfliktbearbeitung hängt von der Situation der beteiligten Akteure ab</a:t>
            </a: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677160" y="609480"/>
            <a:ext cx="94442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</a:rPr>
              <a:t>Institutionalisierungsstufen nach Keohane </a:t>
            </a:r>
            <a:endParaRPr b="0" lang="de-DE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1003320" y="4322880"/>
            <a:ext cx="2797920" cy="1163160"/>
          </a:xfrm>
          <a:prstGeom prst="rect">
            <a:avLst/>
          </a:prstGeom>
          <a:solidFill>
            <a:schemeClr val="accent1">
              <a:lumMod val="75000"/>
            </a:schemeClr>
          </a:solidFill>
          <a:ln cap="rnd">
            <a:solidFill>
              <a:schemeClr val="accent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ffffff"/>
                </a:solidFill>
                <a:latin typeface="Trebuchet MS"/>
              </a:rPr>
              <a:t>Völkergewohnheitsrecht</a:t>
            </a: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rgbClr val="ffffff"/>
                </a:solidFill>
                <a:latin typeface="Trebuchet MS"/>
              </a:rPr>
              <a:t>-implizite Regeln 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127" name="CustomShape 3"/>
          <p:cNvSpPr/>
          <p:nvPr/>
        </p:nvSpPr>
        <p:spPr>
          <a:xfrm>
            <a:off x="3801600" y="3210840"/>
            <a:ext cx="2577600" cy="2275200"/>
          </a:xfrm>
          <a:prstGeom prst="rect">
            <a:avLst/>
          </a:prstGeom>
          <a:solidFill>
            <a:schemeClr val="accent1">
              <a:lumMod val="75000"/>
            </a:schemeClr>
          </a:solidFill>
          <a:ln cap="rnd">
            <a:solidFill>
              <a:schemeClr val="accent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ffffff"/>
                </a:solidFill>
                <a:latin typeface="Trebuchet MS"/>
              </a:rPr>
              <a:t>Internationale Regime</a:t>
            </a: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ffffff"/>
                </a:solidFill>
                <a:latin typeface="Trebuchet MS"/>
              </a:rPr>
              <a:t> </a:t>
            </a: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rgbClr val="ffffff"/>
                </a:solidFill>
                <a:latin typeface="Trebuchet MS"/>
              </a:rPr>
              <a:t>-anerkannte Regeln</a:t>
            </a: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rgbClr val="ffffff"/>
                </a:solidFill>
                <a:latin typeface="Trebuchet MS"/>
              </a:rPr>
              <a:t>-keine Akteursqualität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128" name="CustomShape 4"/>
          <p:cNvSpPr/>
          <p:nvPr/>
        </p:nvSpPr>
        <p:spPr>
          <a:xfrm>
            <a:off x="6379560" y="2133720"/>
            <a:ext cx="2577600" cy="3352320"/>
          </a:xfrm>
          <a:prstGeom prst="rect">
            <a:avLst/>
          </a:prstGeom>
          <a:solidFill>
            <a:schemeClr val="accent1">
              <a:lumMod val="75000"/>
            </a:schemeClr>
          </a:solidFill>
          <a:ln cap="rnd">
            <a:solidFill>
              <a:schemeClr val="accent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ffffff"/>
                </a:solidFill>
                <a:latin typeface="Trebuchet MS"/>
              </a:rPr>
              <a:t>Internationale Organisationen</a:t>
            </a: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rgbClr val="ffffff"/>
                </a:solidFill>
                <a:latin typeface="Trebuchet MS"/>
              </a:rPr>
              <a:t>-explizite Regeln</a:t>
            </a: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rgbClr val="ffffff"/>
                </a:solidFill>
                <a:latin typeface="Trebuchet MS"/>
              </a:rPr>
              <a:t>-Akteursqualität</a:t>
            </a:r>
            <a:endParaRPr b="0" lang="de-DE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</a:rPr>
              <a:t> </a:t>
            </a:r>
            <a:r>
              <a:rPr b="0" lang="de-DE" sz="3600" spc="-1" strike="noStrike">
                <a:solidFill>
                  <a:srgbClr val="5fcbef"/>
                </a:solidFill>
                <a:latin typeface="Trebuchet MS"/>
              </a:rPr>
              <a:t>Europäische Union</a:t>
            </a:r>
            <a:endParaRPr b="0" lang="de-DE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</a:rPr>
              <a:t>Gründung:</a:t>
            </a: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  <a:p>
            <a:pPr marL="399960" indent="-3996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Trebuchet MS"/>
              <a:buAutoNum type="romanLcPeriod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</a:rPr>
              <a:t>Instrumentelle Gründe – Friedenssicherung durch wirtschaftlichen Handel mit Kohle und Stahl </a:t>
            </a: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  <a:p>
            <a:pPr marL="399960" indent="-3996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Trebuchet MS"/>
              <a:buAutoNum type="romanLcPeriod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</a:rPr>
              <a:t>Entwicklung von neuen Qualitäten durch Veränderung von Identitäten – gemeinsame Werte und Politik</a:t>
            </a: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  <a:p>
            <a:pPr marL="399960" indent="-3996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Trebuchet MS"/>
              <a:buAutoNum type="romanLcPeriod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</a:rPr>
              <a:t>Krise wurde vollständig gelöst, da keine Feindschaften mehr </a:t>
            </a: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</a:rPr>
              <a:t>Europäische Union</a:t>
            </a:r>
            <a:endParaRPr b="0" lang="de-DE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</a:rPr>
              <a:t>Alle Mitgliedsstaaten profitieren von der EU, Mitgliedschaft in der EU führt zu erhöhtem Kooperationsinteresse, da mehr Verständnis für Interessen der anderen Akteure besteht (Friedensansatz) </a:t>
            </a: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</a:rPr>
              <a:t>Ökonomische, politische, soziale und ökologische Verflechtungen </a:t>
            </a: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</a:rPr>
              <a:t>Kritik: keine wirkliche Machtabgabe von Nationalstaaten auf EU-Ebene, z.B. das Vetorecht und Konsensprinzip verhindern eine dauerhafte Kooperation, da kein vollständiges Vertrauen </a:t>
            </a: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Application>LibreOffice/6.4.0.3$Windows_X86_64 LibreOffice_project/b0a288ab3d2d4774cb44b62f04d5d28733ac6df8</Application>
  <Words>261</Words>
  <Paragraphs>48</Paragraphs>
  <Company>Orgname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2020-10-01T12:02:27Z</dcterms:created>
  <dc:creator>Jascha Fricker</dc:creator>
  <dc:description/>
  <dc:language>de-DE</dc:language>
  <cp:lastModifiedBy/>
  <dcterms:modified xsi:type="dcterms:W3CDTF">2020-10-11T14:21:25Z</dcterms:modified>
  <cp:revision>14</cp:revision>
  <dc:subject/>
  <dc:title>Institutionalismus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Orgname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1</vt:i4>
  </property>
  <property fmtid="{D5CDD505-2E9C-101B-9397-08002B2CF9AE}" pid="8" name="Notes">
    <vt:i4>0</vt:i4>
  </property>
  <property fmtid="{D5CDD505-2E9C-101B-9397-08002B2CF9AE}" pid="9" name="PresentationFormat">
    <vt:lpwstr>Breitbild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10</vt:i4>
  </property>
</Properties>
</file>